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2" r:id="rId3"/>
    <p:sldId id="258" r:id="rId4"/>
    <p:sldId id="259" r:id="rId5"/>
    <p:sldId id="260" r:id="rId6"/>
    <p:sldId id="261" r:id="rId7"/>
    <p:sldId id="262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73" r:id="rId17"/>
    <p:sldId id="263" r:id="rId18"/>
    <p:sldId id="264" r:id="rId19"/>
    <p:sldId id="265" r:id="rId20"/>
    <p:sldId id="266" r:id="rId21"/>
    <p:sldId id="282" r:id="rId22"/>
    <p:sldId id="283" r:id="rId23"/>
    <p:sldId id="267" r:id="rId24"/>
    <p:sldId id="268" r:id="rId25"/>
    <p:sldId id="269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FFC000"/>
    <a:srgbClr val="CD6017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6"/>
    <p:restoredTop sz="95280"/>
  </p:normalViewPr>
  <p:slideViewPr>
    <p:cSldViewPr snapToGrid="0" snapToObjects="1">
      <p:cViewPr varScale="1">
        <p:scale>
          <a:sx n="128" d="100"/>
          <a:sy n="128" d="100"/>
        </p:scale>
        <p:origin x="1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E62233-23FD-CB43-A6C8-12A7FAF60DD7}" type="doc">
      <dgm:prSet loTypeId="urn:microsoft.com/office/officeart/2005/8/layout/equati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52194F-7105-3A48-8C3B-0BE03EE8F52C}">
      <dgm:prSet phldrT="[Text]" custT="1"/>
      <dgm:spPr/>
      <dgm:t>
        <a:bodyPr/>
        <a:lstStyle/>
        <a:p>
          <a:r>
            <a:rPr lang="en-US" sz="2800" dirty="0"/>
            <a:t>Time series inputs</a:t>
          </a:r>
        </a:p>
      </dgm:t>
    </dgm:pt>
    <dgm:pt modelId="{530B7E8D-A74F-2A42-B0E6-ED8006F41BA3}" type="parTrans" cxnId="{ABAFBA8D-453A-FB45-BABA-C4883AD5C0A1}">
      <dgm:prSet/>
      <dgm:spPr/>
      <dgm:t>
        <a:bodyPr/>
        <a:lstStyle/>
        <a:p>
          <a:endParaRPr lang="en-US"/>
        </a:p>
      </dgm:t>
    </dgm:pt>
    <dgm:pt modelId="{3CF1AA4C-325B-0241-926A-9B1FF3B7F9F4}" type="sibTrans" cxnId="{ABAFBA8D-453A-FB45-BABA-C4883AD5C0A1}">
      <dgm:prSet/>
      <dgm:spPr/>
      <dgm:t>
        <a:bodyPr/>
        <a:lstStyle/>
        <a:p>
          <a:endParaRPr lang="en-US"/>
        </a:p>
      </dgm:t>
    </dgm:pt>
    <dgm:pt modelId="{AD1BB6B8-03D9-8842-967E-7A7D5001774D}">
      <dgm:prSet phldrT="[Text]" custT="1"/>
      <dgm:spPr/>
      <dgm:t>
        <a:bodyPr/>
        <a:lstStyle/>
        <a:p>
          <a:r>
            <a:rPr lang="en-US" sz="2000" dirty="0"/>
            <a:t>Model parameters/Topography</a:t>
          </a:r>
        </a:p>
      </dgm:t>
    </dgm:pt>
    <dgm:pt modelId="{F8D309DD-4575-B94C-A92B-84B7CD220A2D}" type="parTrans" cxnId="{6A00F7F9-8AB1-1F4B-AE22-4116B9DFCC70}">
      <dgm:prSet/>
      <dgm:spPr/>
      <dgm:t>
        <a:bodyPr/>
        <a:lstStyle/>
        <a:p>
          <a:endParaRPr lang="en-US"/>
        </a:p>
      </dgm:t>
    </dgm:pt>
    <dgm:pt modelId="{381AD396-C099-BD4B-AF4A-CF11A144352C}" type="sibTrans" cxnId="{6A00F7F9-8AB1-1F4B-AE22-4116B9DFCC70}">
      <dgm:prSet/>
      <dgm:spPr/>
      <dgm:t>
        <a:bodyPr/>
        <a:lstStyle/>
        <a:p>
          <a:endParaRPr lang="en-US"/>
        </a:p>
      </dgm:t>
    </dgm:pt>
    <dgm:pt modelId="{8547BDD7-E21B-DE44-8D04-B696B0E43F14}">
      <dgm:prSet phldrT="[Text]"/>
      <dgm:spPr/>
      <dgm:t>
        <a:bodyPr/>
        <a:lstStyle/>
        <a:p>
          <a:r>
            <a:rPr lang="en-US" dirty="0"/>
            <a:t>NN</a:t>
          </a:r>
        </a:p>
      </dgm:t>
    </dgm:pt>
    <dgm:pt modelId="{30F647B3-7DB9-CB45-A01F-5A8ED8B3C3EE}" type="parTrans" cxnId="{189803C2-9F86-4D47-B976-86B397296790}">
      <dgm:prSet/>
      <dgm:spPr/>
      <dgm:t>
        <a:bodyPr/>
        <a:lstStyle/>
        <a:p>
          <a:endParaRPr lang="en-US"/>
        </a:p>
      </dgm:t>
    </dgm:pt>
    <dgm:pt modelId="{6957748D-9941-1146-A178-0D0A019ED57E}" type="sibTrans" cxnId="{189803C2-9F86-4D47-B976-86B397296790}">
      <dgm:prSet/>
      <dgm:spPr/>
      <dgm:t>
        <a:bodyPr/>
        <a:lstStyle/>
        <a:p>
          <a:endParaRPr lang="en-US"/>
        </a:p>
      </dgm:t>
    </dgm:pt>
    <dgm:pt modelId="{3C35A1C7-5499-794B-B669-3B601872D5A4}" type="pres">
      <dgm:prSet presAssocID="{4CE62233-23FD-CB43-A6C8-12A7FAF60DD7}" presName="Name0" presStyleCnt="0">
        <dgm:presLayoutVars>
          <dgm:dir/>
          <dgm:resizeHandles val="exact"/>
        </dgm:presLayoutVars>
      </dgm:prSet>
      <dgm:spPr/>
    </dgm:pt>
    <dgm:pt modelId="{FFE85C0B-F024-3B46-905B-3AFFF7029397}" type="pres">
      <dgm:prSet presAssocID="{4CE62233-23FD-CB43-A6C8-12A7FAF60DD7}" presName="vNodes" presStyleCnt="0"/>
      <dgm:spPr/>
    </dgm:pt>
    <dgm:pt modelId="{71B2E38C-A5BB-FC42-A846-4A087D9C21D8}" type="pres">
      <dgm:prSet presAssocID="{0252194F-7105-3A48-8C3B-0BE03EE8F52C}" presName="node" presStyleLbl="node1" presStyleIdx="0" presStyleCnt="3">
        <dgm:presLayoutVars>
          <dgm:bulletEnabled val="1"/>
        </dgm:presLayoutVars>
      </dgm:prSet>
      <dgm:spPr/>
    </dgm:pt>
    <dgm:pt modelId="{07960E3A-F726-D44C-8A7E-327D788A9D6B}" type="pres">
      <dgm:prSet presAssocID="{3CF1AA4C-325B-0241-926A-9B1FF3B7F9F4}" presName="spacerT" presStyleCnt="0"/>
      <dgm:spPr/>
    </dgm:pt>
    <dgm:pt modelId="{B0ADFC57-E5F0-D04E-9A9C-7FBC4709DB3D}" type="pres">
      <dgm:prSet presAssocID="{3CF1AA4C-325B-0241-926A-9B1FF3B7F9F4}" presName="sibTrans" presStyleLbl="sibTrans2D1" presStyleIdx="0" presStyleCnt="2"/>
      <dgm:spPr/>
    </dgm:pt>
    <dgm:pt modelId="{0484CB0C-88C5-BC48-ADD1-1A233F58302F}" type="pres">
      <dgm:prSet presAssocID="{3CF1AA4C-325B-0241-926A-9B1FF3B7F9F4}" presName="spacerB" presStyleCnt="0"/>
      <dgm:spPr/>
    </dgm:pt>
    <dgm:pt modelId="{B553B5C0-9D74-DE4B-B0E6-4BEB48BA8F14}" type="pres">
      <dgm:prSet presAssocID="{AD1BB6B8-03D9-8842-967E-7A7D5001774D}" presName="node" presStyleLbl="node1" presStyleIdx="1" presStyleCnt="3">
        <dgm:presLayoutVars>
          <dgm:bulletEnabled val="1"/>
        </dgm:presLayoutVars>
      </dgm:prSet>
      <dgm:spPr/>
    </dgm:pt>
    <dgm:pt modelId="{498062C5-19FB-6A4B-8DFE-7473E8F0A318}" type="pres">
      <dgm:prSet presAssocID="{4CE62233-23FD-CB43-A6C8-12A7FAF60DD7}" presName="sibTransLast" presStyleLbl="sibTrans2D1" presStyleIdx="1" presStyleCnt="2"/>
      <dgm:spPr/>
    </dgm:pt>
    <dgm:pt modelId="{A31DCC30-624D-5F44-9203-DAE6BA06A7AB}" type="pres">
      <dgm:prSet presAssocID="{4CE62233-23FD-CB43-A6C8-12A7FAF60DD7}" presName="connectorText" presStyleLbl="sibTrans2D1" presStyleIdx="1" presStyleCnt="2"/>
      <dgm:spPr/>
    </dgm:pt>
    <dgm:pt modelId="{900B06A4-47C2-2A4C-94E7-B433B53EE536}" type="pres">
      <dgm:prSet presAssocID="{4CE62233-23FD-CB43-A6C8-12A7FAF60DD7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EB0F9B22-A536-4749-A25D-1ED5F46FD2BE}" type="presOf" srcId="{AD1BB6B8-03D9-8842-967E-7A7D5001774D}" destId="{B553B5C0-9D74-DE4B-B0E6-4BEB48BA8F14}" srcOrd="0" destOrd="0" presId="urn:microsoft.com/office/officeart/2005/8/layout/equation2"/>
    <dgm:cxn modelId="{42815C39-0DD0-FF45-94CF-9BD357A6CD2E}" type="presOf" srcId="{381AD396-C099-BD4B-AF4A-CF11A144352C}" destId="{A31DCC30-624D-5F44-9203-DAE6BA06A7AB}" srcOrd="1" destOrd="0" presId="urn:microsoft.com/office/officeart/2005/8/layout/equation2"/>
    <dgm:cxn modelId="{58757D56-C6B9-A54C-A558-D1C89CDDFEFB}" type="presOf" srcId="{3CF1AA4C-325B-0241-926A-9B1FF3B7F9F4}" destId="{B0ADFC57-E5F0-D04E-9A9C-7FBC4709DB3D}" srcOrd="0" destOrd="0" presId="urn:microsoft.com/office/officeart/2005/8/layout/equation2"/>
    <dgm:cxn modelId="{3E505F5A-8AB3-2F4A-9792-60A2EDE5D5D0}" type="presOf" srcId="{4CE62233-23FD-CB43-A6C8-12A7FAF60DD7}" destId="{3C35A1C7-5499-794B-B669-3B601872D5A4}" srcOrd="0" destOrd="0" presId="urn:microsoft.com/office/officeart/2005/8/layout/equation2"/>
    <dgm:cxn modelId="{ABAFBA8D-453A-FB45-BABA-C4883AD5C0A1}" srcId="{4CE62233-23FD-CB43-A6C8-12A7FAF60DD7}" destId="{0252194F-7105-3A48-8C3B-0BE03EE8F52C}" srcOrd="0" destOrd="0" parTransId="{530B7E8D-A74F-2A42-B0E6-ED8006F41BA3}" sibTransId="{3CF1AA4C-325B-0241-926A-9B1FF3B7F9F4}"/>
    <dgm:cxn modelId="{189803C2-9F86-4D47-B976-86B397296790}" srcId="{4CE62233-23FD-CB43-A6C8-12A7FAF60DD7}" destId="{8547BDD7-E21B-DE44-8D04-B696B0E43F14}" srcOrd="2" destOrd="0" parTransId="{30F647B3-7DB9-CB45-A01F-5A8ED8B3C3EE}" sibTransId="{6957748D-9941-1146-A178-0D0A019ED57E}"/>
    <dgm:cxn modelId="{78D37CE0-870C-3D4A-8733-5A49A9681CC5}" type="presOf" srcId="{381AD396-C099-BD4B-AF4A-CF11A144352C}" destId="{498062C5-19FB-6A4B-8DFE-7473E8F0A318}" srcOrd="0" destOrd="0" presId="urn:microsoft.com/office/officeart/2005/8/layout/equation2"/>
    <dgm:cxn modelId="{DC36CBED-09AF-FB47-A01D-C4A2F8382154}" type="presOf" srcId="{0252194F-7105-3A48-8C3B-0BE03EE8F52C}" destId="{71B2E38C-A5BB-FC42-A846-4A087D9C21D8}" srcOrd="0" destOrd="0" presId="urn:microsoft.com/office/officeart/2005/8/layout/equation2"/>
    <dgm:cxn modelId="{6A00F7F9-8AB1-1F4B-AE22-4116B9DFCC70}" srcId="{4CE62233-23FD-CB43-A6C8-12A7FAF60DD7}" destId="{AD1BB6B8-03D9-8842-967E-7A7D5001774D}" srcOrd="1" destOrd="0" parTransId="{F8D309DD-4575-B94C-A92B-84B7CD220A2D}" sibTransId="{381AD396-C099-BD4B-AF4A-CF11A144352C}"/>
    <dgm:cxn modelId="{411AF3FD-D137-3742-988F-08ADED3EEFB3}" type="presOf" srcId="{8547BDD7-E21B-DE44-8D04-B696B0E43F14}" destId="{900B06A4-47C2-2A4C-94E7-B433B53EE536}" srcOrd="0" destOrd="0" presId="urn:microsoft.com/office/officeart/2005/8/layout/equation2"/>
    <dgm:cxn modelId="{A8AE4ECF-13E2-E642-9C70-AC60C03C191B}" type="presParOf" srcId="{3C35A1C7-5499-794B-B669-3B601872D5A4}" destId="{FFE85C0B-F024-3B46-905B-3AFFF7029397}" srcOrd="0" destOrd="0" presId="urn:microsoft.com/office/officeart/2005/8/layout/equation2"/>
    <dgm:cxn modelId="{B8611C9E-5CF5-8E4C-874A-B09AE223A25C}" type="presParOf" srcId="{FFE85C0B-F024-3B46-905B-3AFFF7029397}" destId="{71B2E38C-A5BB-FC42-A846-4A087D9C21D8}" srcOrd="0" destOrd="0" presId="urn:microsoft.com/office/officeart/2005/8/layout/equation2"/>
    <dgm:cxn modelId="{C1E9A47F-97C8-8548-B310-2F9BA44DB480}" type="presParOf" srcId="{FFE85C0B-F024-3B46-905B-3AFFF7029397}" destId="{07960E3A-F726-D44C-8A7E-327D788A9D6B}" srcOrd="1" destOrd="0" presId="urn:microsoft.com/office/officeart/2005/8/layout/equation2"/>
    <dgm:cxn modelId="{84AACDB0-7A23-2F44-975B-26A090FECB50}" type="presParOf" srcId="{FFE85C0B-F024-3B46-905B-3AFFF7029397}" destId="{B0ADFC57-E5F0-D04E-9A9C-7FBC4709DB3D}" srcOrd="2" destOrd="0" presId="urn:microsoft.com/office/officeart/2005/8/layout/equation2"/>
    <dgm:cxn modelId="{4E984B54-461E-4C4A-8746-E59411919769}" type="presParOf" srcId="{FFE85C0B-F024-3B46-905B-3AFFF7029397}" destId="{0484CB0C-88C5-BC48-ADD1-1A233F58302F}" srcOrd="3" destOrd="0" presId="urn:microsoft.com/office/officeart/2005/8/layout/equation2"/>
    <dgm:cxn modelId="{F8AF7195-1FE4-5844-BFCF-6AD621A10DC2}" type="presParOf" srcId="{FFE85C0B-F024-3B46-905B-3AFFF7029397}" destId="{B553B5C0-9D74-DE4B-B0E6-4BEB48BA8F14}" srcOrd="4" destOrd="0" presId="urn:microsoft.com/office/officeart/2005/8/layout/equation2"/>
    <dgm:cxn modelId="{41ED7558-119A-3140-912E-D620CE43A6AE}" type="presParOf" srcId="{3C35A1C7-5499-794B-B669-3B601872D5A4}" destId="{498062C5-19FB-6A4B-8DFE-7473E8F0A318}" srcOrd="1" destOrd="0" presId="urn:microsoft.com/office/officeart/2005/8/layout/equation2"/>
    <dgm:cxn modelId="{268AAFF2-4D11-7445-96F8-1A15BDF328E1}" type="presParOf" srcId="{498062C5-19FB-6A4B-8DFE-7473E8F0A318}" destId="{A31DCC30-624D-5F44-9203-DAE6BA06A7AB}" srcOrd="0" destOrd="0" presId="urn:microsoft.com/office/officeart/2005/8/layout/equation2"/>
    <dgm:cxn modelId="{B5D18AEB-8A3A-9A4B-878D-D9317037A3A4}" type="presParOf" srcId="{3C35A1C7-5499-794B-B669-3B601872D5A4}" destId="{900B06A4-47C2-2A4C-94E7-B433B53EE53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2E38C-A5BB-FC42-A846-4A087D9C21D8}">
      <dsp:nvSpPr>
        <dsp:cNvPr id="0" name=""/>
        <dsp:cNvSpPr/>
      </dsp:nvSpPr>
      <dsp:spPr>
        <a:xfrm>
          <a:off x="726422" y="810"/>
          <a:ext cx="1586098" cy="1586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Time series inputs</a:t>
          </a:r>
        </a:p>
      </dsp:txBody>
      <dsp:txXfrm>
        <a:off x="958701" y="233089"/>
        <a:ext cx="1121540" cy="1121540"/>
      </dsp:txXfrm>
    </dsp:sp>
    <dsp:sp modelId="{B0ADFC57-E5F0-D04E-9A9C-7FBC4709DB3D}">
      <dsp:nvSpPr>
        <dsp:cNvPr id="0" name=""/>
        <dsp:cNvSpPr/>
      </dsp:nvSpPr>
      <dsp:spPr>
        <a:xfrm>
          <a:off x="1059503" y="1715700"/>
          <a:ext cx="919937" cy="91993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181441" y="2067484"/>
        <a:ext cx="676061" cy="216369"/>
      </dsp:txXfrm>
    </dsp:sp>
    <dsp:sp modelId="{B553B5C0-9D74-DE4B-B0E6-4BEB48BA8F14}">
      <dsp:nvSpPr>
        <dsp:cNvPr id="0" name=""/>
        <dsp:cNvSpPr/>
      </dsp:nvSpPr>
      <dsp:spPr>
        <a:xfrm>
          <a:off x="726422" y="2764428"/>
          <a:ext cx="1586098" cy="1586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parameters/Topography</a:t>
          </a:r>
        </a:p>
      </dsp:txBody>
      <dsp:txXfrm>
        <a:off x="958701" y="2996707"/>
        <a:ext cx="1121540" cy="1121540"/>
      </dsp:txXfrm>
    </dsp:sp>
    <dsp:sp modelId="{498062C5-19FB-6A4B-8DFE-7473E8F0A318}">
      <dsp:nvSpPr>
        <dsp:cNvPr id="0" name=""/>
        <dsp:cNvSpPr/>
      </dsp:nvSpPr>
      <dsp:spPr>
        <a:xfrm>
          <a:off x="2550435" y="1880654"/>
          <a:ext cx="504379" cy="5900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550435" y="1998660"/>
        <a:ext cx="353065" cy="354016"/>
      </dsp:txXfrm>
    </dsp:sp>
    <dsp:sp modelId="{900B06A4-47C2-2A4C-94E7-B433B53EE536}">
      <dsp:nvSpPr>
        <dsp:cNvPr id="0" name=""/>
        <dsp:cNvSpPr/>
      </dsp:nvSpPr>
      <dsp:spPr>
        <a:xfrm>
          <a:off x="3264180" y="589570"/>
          <a:ext cx="3172197" cy="31721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NN</a:t>
          </a:r>
        </a:p>
      </dsp:txBody>
      <dsp:txXfrm>
        <a:off x="3728737" y="1054127"/>
        <a:ext cx="2243083" cy="2243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A6B62-8903-804F-A27A-A2FED2BDDC7C}" type="datetimeFigureOut">
              <a:rPr lang="en-US" smtClean="0"/>
              <a:t>8/27/20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017CC-828F-1946-A215-192484275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2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entury Gothic"/>
                <a:cs typeface="Century Gothic"/>
                <a:sym typeface="Century Gothic" charset="0"/>
              </a:rPr>
              <a:t>Coupling with land surface processes (CLM) allows for simulation of </a:t>
            </a:r>
            <a:r>
              <a:rPr lang="en-US" b="1" dirty="0">
                <a:solidFill>
                  <a:srgbClr val="000000"/>
                </a:solidFill>
                <a:latin typeface="Century Gothic"/>
                <a:cs typeface="Century Gothic"/>
                <a:sym typeface="Century Gothic" charset="0"/>
              </a:rPr>
              <a:t>interactions</a:t>
            </a:r>
            <a:r>
              <a:rPr lang="en-US" dirty="0">
                <a:solidFill>
                  <a:srgbClr val="000000"/>
                </a:solidFill>
                <a:latin typeface="Century Gothic"/>
                <a:cs typeface="Century Gothic"/>
                <a:sym typeface="Century Gothic" charset="0"/>
              </a:rPr>
              <a:t> and </a:t>
            </a:r>
            <a:r>
              <a:rPr lang="en-US" b="1" dirty="0">
                <a:solidFill>
                  <a:srgbClr val="000000"/>
                </a:solidFill>
                <a:latin typeface="Century Gothic"/>
                <a:cs typeface="Century Gothic"/>
                <a:sym typeface="Century Gothic" charset="0"/>
              </a:rPr>
              <a:t>connections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ADF48-916E-5949-9764-552C84850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5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07FC-C5A8-9D4F-8B09-08C1569AD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464B2-E7E7-194C-B894-0D8070517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FC010-711C-DC4E-8E4A-61BE388A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4F5B-92D1-E245-A789-CC51D55F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23F59-FE5D-AB4C-A44E-B99A7B5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0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21265-87DB-5C40-8504-B5270D4E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0C298-9588-5649-BD3E-F71048377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36D71-6594-A042-A1F9-63558965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67EEA-964B-9046-84C2-C13E731A9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4E7B1-9FA4-2949-A874-E8D41F624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5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0FD227-C18D-4140-89FF-6CE138248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56844-8B11-1A46-98EE-4709429B6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1237B-6934-6B4B-9CAB-13C64645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D51EF-3C3E-B94B-9504-95F524A3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F80CA-745B-E54A-BF26-381D46E5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79A0-9CC8-0E40-B0D0-C95AFFE2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875EE-69BA-AA40-B99A-3C0FA6671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DAF54-23CD-5042-A112-C00D8BF3B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33EA5-1254-3D4B-A7E8-E8FB20AC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D7138-02E8-7B4B-B24F-3EB9CA5D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5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9AA6-00DD-7840-B9C6-4647D7F6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B2648-E8CB-0B4C-B303-D1B1F07BB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B9863-C261-A94F-9E4B-B4E9121C3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0FEF2-2527-B44B-9DA9-A5788AD9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86581-76B2-A149-9C28-B9F2BDED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3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62AC-FE4B-FB46-9163-9A886EDF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6BA3-C00E-B44C-9B57-5CB42BC0D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58224-17AF-CB4B-882A-0D4234B6A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AA238-B963-0D4A-94EB-0F1C5786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3390-D4FE-964D-8F45-596DD781D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B6A1B-4A9D-D24E-8B45-9B966695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5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5E49-0440-A34B-A383-619D3834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FF2FC-10B8-FA43-A729-7CAE9B192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09B6C-3630-9D48-8EAE-DBB29ECF9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26AFF-C687-CD45-AB43-B927EC7AF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8058F-28D1-044F-8632-683B22EB1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52D87-77F6-A64C-86CE-A7D32C40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A21FC4-FDC9-EC48-87DE-F35C15AD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D57EBC-EA2D-3044-8CD5-D20DA12B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52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3B72-45D2-C740-8F86-9894185EF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763EEC-CA8A-6240-9CED-FB960284F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4CF9A-3932-3D4C-B448-BB4EDBCD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3E2AF-7CB1-004D-A699-271CACD1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1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F7531-8352-314F-A570-82176DC5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DB117A-AA7A-034D-8CFA-52205D5D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6F375-3A4B-4447-A054-63AC039C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7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39A4-72B5-4D41-A5C8-72D606D1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2D813-0C6F-B74A-B92A-FC0BED884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8ECFA-5F5D-5343-A171-BEC1A3519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428AD-DA10-D04D-BB03-AB62EE49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789C2-23C9-0A44-B26B-238BAF2C9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F52F5-2530-1640-9BF3-92F9F13B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0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FB16-A51D-024E-BC9F-CD5310A7A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F4C69-3C8F-ED49-AC4A-B66509DA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6889E-DC42-D245-9A95-031785DD7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20536-F5A3-0848-A6F7-9B61A7F5E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85252-A663-9E43-8542-62A74892E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E2B17-BEDF-4E40-A8D8-BEEC8524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4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B31B8-0FD4-B042-84D7-DCEFBB78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864D7-C720-DE4B-90ED-0997845B3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B63AC-A9DD-EA44-983E-4D14D3D52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DEBAF-D64D-614B-BA58-8BECEBA6A3E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88D5A-9AFC-2748-8D67-4F5507FEB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373AE-1FEC-7E41-A9FA-81D57A03D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62540-3A1A-0A4A-8134-3F4891E67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3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2C4A-BB71-D44A-A0EE-090062D8C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on building a neural-net ParFlow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CD0EA-7E5F-F04A-9796-901C8656B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7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1367-74E0-3340-8B62-8432BD8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Parse information form a .</a:t>
            </a:r>
            <a:r>
              <a:rPr lang="en-US" dirty="0" err="1"/>
              <a:t>tcl</a:t>
            </a:r>
            <a:r>
              <a:rPr lang="en-US" dirty="0"/>
              <a:t> script (</a:t>
            </a:r>
            <a:r>
              <a:rPr lang="en-US" dirty="0" err="1"/>
              <a:t>LW_Test.tcl</a:t>
            </a:r>
            <a:r>
              <a:rPr lang="en-US" dirty="0"/>
              <a:t>) to create parameter 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D7381B-593A-E64B-ABEE-7F47A52DF236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458593" y="3980870"/>
            <a:ext cx="517058" cy="69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272E0-D9F7-C342-924C-02A3AE028BB1}"/>
              </a:ext>
            </a:extLst>
          </p:cNvPr>
          <p:cNvSpPr/>
          <p:nvPr/>
        </p:nvSpPr>
        <p:spPr>
          <a:xfrm>
            <a:off x="8353168" y="1822021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geometry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6CA64-E3D0-9F4C-A7F0-EE35B73DFC9E}"/>
              </a:ext>
            </a:extLst>
          </p:cNvPr>
          <p:cNvSpPr/>
          <p:nvPr/>
        </p:nvSpPr>
        <p:spPr>
          <a:xfrm>
            <a:off x="4975651" y="3070654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Indicator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2AC0D1-9242-E949-9CC6-320D197E3881}"/>
              </a:ext>
            </a:extLst>
          </p:cNvPr>
          <p:cNvSpPr/>
          <p:nvPr/>
        </p:nvSpPr>
        <p:spPr>
          <a:xfrm>
            <a:off x="7591165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Permeability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358F2-27CB-B34E-AB10-F96D5E2B455C}"/>
              </a:ext>
            </a:extLst>
          </p:cNvPr>
          <p:cNvSpPr/>
          <p:nvPr/>
        </p:nvSpPr>
        <p:spPr>
          <a:xfrm>
            <a:off x="4975651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Porosity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ED4589-375F-A140-9723-FDF137F42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" y="2030497"/>
            <a:ext cx="4386441" cy="390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3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1367-74E0-3340-8B62-8432BD8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Parse information form a .</a:t>
            </a:r>
            <a:r>
              <a:rPr lang="en-US" dirty="0" err="1"/>
              <a:t>tcl</a:t>
            </a:r>
            <a:r>
              <a:rPr lang="en-US" dirty="0"/>
              <a:t> script (</a:t>
            </a:r>
            <a:r>
              <a:rPr lang="en-US" dirty="0" err="1"/>
              <a:t>LW_Test.tcl</a:t>
            </a:r>
            <a:r>
              <a:rPr lang="en-US" dirty="0"/>
              <a:t>) to create parameter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272E0-D9F7-C342-924C-02A3AE028BB1}"/>
              </a:ext>
            </a:extLst>
          </p:cNvPr>
          <p:cNvSpPr/>
          <p:nvPr/>
        </p:nvSpPr>
        <p:spPr>
          <a:xfrm>
            <a:off x="8353168" y="1822021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geometry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6CA64-E3D0-9F4C-A7F0-EE35B73DFC9E}"/>
              </a:ext>
            </a:extLst>
          </p:cNvPr>
          <p:cNvSpPr/>
          <p:nvPr/>
        </p:nvSpPr>
        <p:spPr>
          <a:xfrm>
            <a:off x="3764688" y="3070654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Indicator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2AC0D1-9242-E949-9CC6-320D197E3881}"/>
              </a:ext>
            </a:extLst>
          </p:cNvPr>
          <p:cNvSpPr/>
          <p:nvPr/>
        </p:nvSpPr>
        <p:spPr>
          <a:xfrm>
            <a:off x="7463477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Permeability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358F2-27CB-B34E-AB10-F96D5E2B455C}"/>
              </a:ext>
            </a:extLst>
          </p:cNvPr>
          <p:cNvSpPr/>
          <p:nvPr/>
        </p:nvSpPr>
        <p:spPr>
          <a:xfrm>
            <a:off x="4975651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Porosity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F0CD88-DBA2-8F43-A7DF-C88576F6DEEA}"/>
              </a:ext>
            </a:extLst>
          </p:cNvPr>
          <p:cNvSpPr/>
          <p:nvPr/>
        </p:nvSpPr>
        <p:spPr>
          <a:xfrm>
            <a:off x="2487825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Permeability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DC780A-3B89-B440-9791-539E03BF1AE5}"/>
              </a:ext>
            </a:extLst>
          </p:cNvPr>
          <p:cNvSpPr/>
          <p:nvPr/>
        </p:nvSpPr>
        <p:spPr>
          <a:xfrm>
            <a:off x="0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Saturation, etc.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C6313B-56FF-A842-B731-AF707368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9" y="365125"/>
            <a:ext cx="3482622" cy="31777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113282-6AFB-E04C-9223-8CD16F1279B8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861790" y="3542871"/>
            <a:ext cx="1836998" cy="7764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3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1367-74E0-3340-8B62-8432BD8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Parse information form a .</a:t>
            </a:r>
            <a:r>
              <a:rPr lang="en-US" dirty="0" err="1"/>
              <a:t>tcl</a:t>
            </a:r>
            <a:r>
              <a:rPr lang="en-US" dirty="0"/>
              <a:t> script (</a:t>
            </a:r>
            <a:r>
              <a:rPr lang="en-US" dirty="0" err="1"/>
              <a:t>LW_Test.tcl</a:t>
            </a:r>
            <a:r>
              <a:rPr lang="en-US" dirty="0"/>
              <a:t>) to create parameter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272E0-D9F7-C342-924C-02A3AE028BB1}"/>
              </a:ext>
            </a:extLst>
          </p:cNvPr>
          <p:cNvSpPr/>
          <p:nvPr/>
        </p:nvSpPr>
        <p:spPr>
          <a:xfrm>
            <a:off x="8353168" y="1822021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geometry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6CA64-E3D0-9F4C-A7F0-EE35B73DFC9E}"/>
              </a:ext>
            </a:extLst>
          </p:cNvPr>
          <p:cNvSpPr/>
          <p:nvPr/>
        </p:nvSpPr>
        <p:spPr>
          <a:xfrm>
            <a:off x="3764688" y="3070654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Indicator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2AC0D1-9242-E949-9CC6-320D197E3881}"/>
              </a:ext>
            </a:extLst>
          </p:cNvPr>
          <p:cNvSpPr/>
          <p:nvPr/>
        </p:nvSpPr>
        <p:spPr>
          <a:xfrm>
            <a:off x="7463477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Permeability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358F2-27CB-B34E-AB10-F96D5E2B455C}"/>
              </a:ext>
            </a:extLst>
          </p:cNvPr>
          <p:cNvSpPr/>
          <p:nvPr/>
        </p:nvSpPr>
        <p:spPr>
          <a:xfrm>
            <a:off x="4975651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Porosity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F0CD88-DBA2-8F43-A7DF-C88576F6DEEA}"/>
              </a:ext>
            </a:extLst>
          </p:cNvPr>
          <p:cNvSpPr/>
          <p:nvPr/>
        </p:nvSpPr>
        <p:spPr>
          <a:xfrm>
            <a:off x="2487825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Permeability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DC780A-3B89-B440-9791-539E03BF1AE5}"/>
              </a:ext>
            </a:extLst>
          </p:cNvPr>
          <p:cNvSpPr/>
          <p:nvPr/>
        </p:nvSpPr>
        <p:spPr>
          <a:xfrm>
            <a:off x="0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Saturation, etc.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EF76A6-6587-A74A-82FF-FA69C92E2675}"/>
              </a:ext>
            </a:extLst>
          </p:cNvPr>
          <p:cNvSpPr/>
          <p:nvPr/>
        </p:nvSpPr>
        <p:spPr>
          <a:xfrm>
            <a:off x="6767381" y="3089189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Topo slopes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753FD3-0023-4A4D-83E4-162C1FAA0F70}"/>
              </a:ext>
            </a:extLst>
          </p:cNvPr>
          <p:cNvSpPr/>
          <p:nvPr/>
        </p:nvSpPr>
        <p:spPr>
          <a:xfrm>
            <a:off x="9770074" y="3070654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pressure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ED6E6B-FDAA-6446-A33F-33F9C929F23D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flipH="1">
            <a:off x="4975651" y="2538713"/>
            <a:ext cx="4588480" cy="5319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D3A2BB-C63D-7844-9D9F-243AA410D6AE}"/>
              </a:ext>
            </a:extLst>
          </p:cNvPr>
          <p:cNvCxnSpPr>
            <a:stCxn id="17" idx="2"/>
            <a:endCxn id="11" idx="0"/>
          </p:cNvCxnSpPr>
          <p:nvPr/>
        </p:nvCxnSpPr>
        <p:spPr>
          <a:xfrm flipH="1">
            <a:off x="7978344" y="2538713"/>
            <a:ext cx="1585787" cy="5504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E5830D-F4EF-B145-BC92-1ADDABB5AB7A}"/>
              </a:ext>
            </a:extLst>
          </p:cNvPr>
          <p:cNvCxnSpPr>
            <a:stCxn id="17" idx="2"/>
            <a:endCxn id="14" idx="0"/>
          </p:cNvCxnSpPr>
          <p:nvPr/>
        </p:nvCxnSpPr>
        <p:spPr>
          <a:xfrm>
            <a:off x="9564131" y="2538713"/>
            <a:ext cx="1416906" cy="5319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3AC498-2E48-7242-94C3-3B0D6CF03D32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1210963" y="3787346"/>
            <a:ext cx="3764688" cy="5319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5E2A36-485A-1243-ADA8-7207E4B6D1CF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3698788" y="3787346"/>
            <a:ext cx="1276863" cy="5319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A98FA9-8022-F54A-909E-4278C213A62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975651" y="3787346"/>
            <a:ext cx="1210963" cy="5319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FF8891-F4D9-2644-A5B9-C00193BB864D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4975651" y="3787346"/>
            <a:ext cx="3698789" cy="5319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19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B6CA6-74D8-C44C-A2D0-57E99E568323}"/>
              </a:ext>
            </a:extLst>
          </p:cNvPr>
          <p:cNvSpPr/>
          <p:nvPr/>
        </p:nvSpPr>
        <p:spPr>
          <a:xfrm>
            <a:off x="0" y="1581665"/>
            <a:ext cx="12192000" cy="4090086"/>
          </a:xfrm>
          <a:prstGeom prst="rect">
            <a:avLst/>
          </a:prstGeom>
          <a:solidFill>
            <a:schemeClr val="accent6">
              <a:lumMod val="75000"/>
              <a:alpha val="3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934CB2-192E-4E40-B22F-860E1A226C8C}"/>
              </a:ext>
            </a:extLst>
          </p:cNvPr>
          <p:cNvSpPr/>
          <p:nvPr/>
        </p:nvSpPr>
        <p:spPr>
          <a:xfrm>
            <a:off x="0" y="2780269"/>
            <a:ext cx="12192000" cy="2619633"/>
          </a:xfrm>
          <a:prstGeom prst="rect">
            <a:avLst/>
          </a:prstGeom>
          <a:solidFill>
            <a:srgbClr val="F8CBAD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D1367-74E0-3340-8B62-8432BD8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Parse information form a .</a:t>
            </a:r>
            <a:r>
              <a:rPr lang="en-US" dirty="0" err="1"/>
              <a:t>tcl</a:t>
            </a:r>
            <a:r>
              <a:rPr lang="en-US" dirty="0"/>
              <a:t> script (</a:t>
            </a:r>
            <a:r>
              <a:rPr lang="en-US" dirty="0" err="1"/>
              <a:t>LW_Test.tcl</a:t>
            </a:r>
            <a:r>
              <a:rPr lang="en-US" dirty="0"/>
              <a:t>) to create parameter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272E0-D9F7-C342-924C-02A3AE028BB1}"/>
              </a:ext>
            </a:extLst>
          </p:cNvPr>
          <p:cNvSpPr/>
          <p:nvPr/>
        </p:nvSpPr>
        <p:spPr>
          <a:xfrm>
            <a:off x="8353168" y="1822021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geometry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6CA64-E3D0-9F4C-A7F0-EE35B73DFC9E}"/>
              </a:ext>
            </a:extLst>
          </p:cNvPr>
          <p:cNvSpPr/>
          <p:nvPr/>
        </p:nvSpPr>
        <p:spPr>
          <a:xfrm>
            <a:off x="3764688" y="3070654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Indicator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2AC0D1-9242-E949-9CC6-320D197E3881}"/>
              </a:ext>
            </a:extLst>
          </p:cNvPr>
          <p:cNvSpPr/>
          <p:nvPr/>
        </p:nvSpPr>
        <p:spPr>
          <a:xfrm>
            <a:off x="7463477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Permeability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358F2-27CB-B34E-AB10-F96D5E2B455C}"/>
              </a:ext>
            </a:extLst>
          </p:cNvPr>
          <p:cNvSpPr/>
          <p:nvPr/>
        </p:nvSpPr>
        <p:spPr>
          <a:xfrm>
            <a:off x="4975651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Porosity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F0CD88-DBA2-8F43-A7DF-C88576F6DEEA}"/>
              </a:ext>
            </a:extLst>
          </p:cNvPr>
          <p:cNvSpPr/>
          <p:nvPr/>
        </p:nvSpPr>
        <p:spPr>
          <a:xfrm>
            <a:off x="2487825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Permeability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DC780A-3B89-B440-9791-539E03BF1AE5}"/>
              </a:ext>
            </a:extLst>
          </p:cNvPr>
          <p:cNvSpPr/>
          <p:nvPr/>
        </p:nvSpPr>
        <p:spPr>
          <a:xfrm>
            <a:off x="0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Saturation, etc.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EF76A6-6587-A74A-82FF-FA69C92E2675}"/>
              </a:ext>
            </a:extLst>
          </p:cNvPr>
          <p:cNvSpPr/>
          <p:nvPr/>
        </p:nvSpPr>
        <p:spPr>
          <a:xfrm>
            <a:off x="6767381" y="3089189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Topo slopes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753FD3-0023-4A4D-83E4-162C1FAA0F70}"/>
              </a:ext>
            </a:extLst>
          </p:cNvPr>
          <p:cNvSpPr/>
          <p:nvPr/>
        </p:nvSpPr>
        <p:spPr>
          <a:xfrm>
            <a:off x="9770074" y="3070654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pressure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ED6E6B-FDAA-6446-A33F-33F9C929F23D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 flipH="1">
            <a:off x="4975651" y="2538713"/>
            <a:ext cx="4588480" cy="5319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D3A2BB-C63D-7844-9D9F-243AA410D6AE}"/>
              </a:ext>
            </a:extLst>
          </p:cNvPr>
          <p:cNvCxnSpPr>
            <a:stCxn id="17" idx="2"/>
            <a:endCxn id="11" idx="0"/>
          </p:cNvCxnSpPr>
          <p:nvPr/>
        </p:nvCxnSpPr>
        <p:spPr>
          <a:xfrm flipH="1">
            <a:off x="7978344" y="2538713"/>
            <a:ext cx="1585787" cy="5504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E5830D-F4EF-B145-BC92-1ADDABB5AB7A}"/>
              </a:ext>
            </a:extLst>
          </p:cNvPr>
          <p:cNvCxnSpPr>
            <a:stCxn id="17" idx="2"/>
            <a:endCxn id="14" idx="0"/>
          </p:cNvCxnSpPr>
          <p:nvPr/>
        </p:nvCxnSpPr>
        <p:spPr>
          <a:xfrm>
            <a:off x="9564131" y="2538713"/>
            <a:ext cx="1416906" cy="5319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3AC498-2E48-7242-94C3-3B0D6CF03D32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1210963" y="3787346"/>
            <a:ext cx="3764688" cy="5319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5E2A36-485A-1243-ADA8-7207E4B6D1CF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3698788" y="3787346"/>
            <a:ext cx="1276863" cy="5319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A98FA9-8022-F54A-909E-4278C213A62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975651" y="3787346"/>
            <a:ext cx="1210963" cy="5319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FF8891-F4D9-2644-A5B9-C00193BB864D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4975651" y="3787346"/>
            <a:ext cx="3698789" cy="5319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66D998-4D68-B549-AA57-AC2418041C9C}"/>
              </a:ext>
            </a:extLst>
          </p:cNvPr>
          <p:cNvSpPr txBox="1"/>
          <p:nvPr/>
        </p:nvSpPr>
        <p:spPr>
          <a:xfrm>
            <a:off x="109151" y="2892420"/>
            <a:ext cx="2335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Numpy array with dimensions of domain geometry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1A372-5A2B-7547-9AA3-1D3A29F75A5D}"/>
              </a:ext>
            </a:extLst>
          </p:cNvPr>
          <p:cNvSpPr txBox="1"/>
          <p:nvPr/>
        </p:nvSpPr>
        <p:spPr>
          <a:xfrm>
            <a:off x="8236" y="1719645"/>
            <a:ext cx="140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.</a:t>
            </a:r>
            <a:r>
              <a:rPr lang="en-US" dirty="0" err="1"/>
              <a:t>nc</a:t>
            </a:r>
            <a:r>
              <a:rPr lang="en-US" dirty="0"/>
              <a:t>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03E698-5BDE-4348-888A-F8ACBF44A9D0}"/>
              </a:ext>
            </a:extLst>
          </p:cNvPr>
          <p:cNvSpPr txBox="1"/>
          <p:nvPr/>
        </p:nvSpPr>
        <p:spPr>
          <a:xfrm>
            <a:off x="7151986" y="5834812"/>
            <a:ext cx="362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~0.01 s . Size 10.8 Mb</a:t>
            </a:r>
          </a:p>
        </p:txBody>
      </p:sp>
    </p:spTree>
    <p:extLst>
      <p:ext uri="{BB962C8B-B14F-4D97-AF65-F5344CB8AC3E}">
        <p14:creationId xmlns:p14="http://schemas.microsoft.com/office/powerpoint/2010/main" val="37396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7B67E5-C6AB-8D4D-9FBB-7BA78392745B}"/>
              </a:ext>
            </a:extLst>
          </p:cNvPr>
          <p:cNvSpPr/>
          <p:nvPr/>
        </p:nvSpPr>
        <p:spPr>
          <a:xfrm>
            <a:off x="6480312" y="1690688"/>
            <a:ext cx="4800599" cy="4044190"/>
          </a:xfrm>
          <a:prstGeom prst="rect">
            <a:avLst/>
          </a:prstGeom>
          <a:solidFill>
            <a:srgbClr val="548235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97A7A-6DD9-224A-9B9F-EF34CDB2B795}"/>
              </a:ext>
            </a:extLst>
          </p:cNvPr>
          <p:cNvSpPr/>
          <p:nvPr/>
        </p:nvSpPr>
        <p:spPr>
          <a:xfrm>
            <a:off x="6609522" y="2892287"/>
            <a:ext cx="4671389" cy="1928192"/>
          </a:xfrm>
          <a:prstGeom prst="rect">
            <a:avLst/>
          </a:prstGeom>
          <a:solidFill>
            <a:srgbClr val="FFC000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D1367-74E0-3340-8B62-8432BD8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Parse information form a .</a:t>
            </a:r>
            <a:r>
              <a:rPr lang="en-US" dirty="0" err="1"/>
              <a:t>tcl</a:t>
            </a:r>
            <a:r>
              <a:rPr lang="en-US" dirty="0"/>
              <a:t> script (</a:t>
            </a:r>
            <a:r>
              <a:rPr lang="en-US" dirty="0" err="1"/>
              <a:t>LW_Test.tcl</a:t>
            </a:r>
            <a:r>
              <a:rPr lang="en-US" dirty="0"/>
              <a:t>) to create parameter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272E0-D9F7-C342-924C-02A3AE028BB1}"/>
              </a:ext>
            </a:extLst>
          </p:cNvPr>
          <p:cNvSpPr/>
          <p:nvPr/>
        </p:nvSpPr>
        <p:spPr>
          <a:xfrm>
            <a:off x="8353169" y="1940011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geometry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1B27B10-DBDC-294D-9188-B421E56F7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473" y="3224056"/>
            <a:ext cx="5295900" cy="97071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D4475-405F-AF47-9729-BC472795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3" y="4261861"/>
            <a:ext cx="4800600" cy="1168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D233E9-75EC-454D-B4C1-C193FEF4EA51}"/>
              </a:ext>
            </a:extLst>
          </p:cNvPr>
          <p:cNvSpPr/>
          <p:nvPr/>
        </p:nvSpPr>
        <p:spPr>
          <a:xfrm>
            <a:off x="8353169" y="3070654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Forcing information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F25853-38D3-A54D-AE00-E9A13998C1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708373" y="3429000"/>
            <a:ext cx="2644796" cy="7657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3BCC85-848D-914A-8C59-1BDBCD564A6F}"/>
              </a:ext>
            </a:extLst>
          </p:cNvPr>
          <p:cNvSpPr txBox="1"/>
          <p:nvPr/>
        </p:nvSpPr>
        <p:spPr>
          <a:xfrm>
            <a:off x="7782339" y="4362147"/>
            <a:ext cx="337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Numpy arrays (time x </a:t>
            </a:r>
            <a:r>
              <a:rPr lang="en-US" dirty="0" err="1"/>
              <a:t>ny</a:t>
            </a:r>
            <a:r>
              <a:rPr lang="en-US" dirty="0"/>
              <a:t> x </a:t>
            </a:r>
            <a:r>
              <a:rPr lang="en-US" dirty="0" err="1"/>
              <a:t>nx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70459-1299-304B-AB4D-C9EC46AAE384}"/>
              </a:ext>
            </a:extLst>
          </p:cNvPr>
          <p:cNvSpPr txBox="1"/>
          <p:nvPr/>
        </p:nvSpPr>
        <p:spPr>
          <a:xfrm>
            <a:off x="8546534" y="5298672"/>
            <a:ext cx="264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Forcing .</a:t>
            </a:r>
            <a:r>
              <a:rPr lang="en-US" dirty="0" err="1"/>
              <a:t>nc</a:t>
            </a:r>
            <a:r>
              <a:rPr lang="en-US" dirty="0"/>
              <a:t>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D4B768-47D0-AE42-A175-452EA969D269}"/>
              </a:ext>
            </a:extLst>
          </p:cNvPr>
          <p:cNvSpPr/>
          <p:nvPr/>
        </p:nvSpPr>
        <p:spPr>
          <a:xfrm>
            <a:off x="8505569" y="3223054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Forcing information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C73B8C-96C7-4647-8A0E-1B9333D27C75}"/>
              </a:ext>
            </a:extLst>
          </p:cNvPr>
          <p:cNvSpPr/>
          <p:nvPr/>
        </p:nvSpPr>
        <p:spPr>
          <a:xfrm>
            <a:off x="8657969" y="3375454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Forcing information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17B0A2-48BE-7840-802B-E425433FFD0E}"/>
              </a:ext>
            </a:extLst>
          </p:cNvPr>
          <p:cNvSpPr txBox="1"/>
          <p:nvPr/>
        </p:nvSpPr>
        <p:spPr>
          <a:xfrm>
            <a:off x="7151986" y="5834812"/>
            <a:ext cx="362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~0.02 s . Size 13.5 Mb</a:t>
            </a:r>
          </a:p>
        </p:txBody>
      </p:sp>
    </p:spTree>
    <p:extLst>
      <p:ext uri="{BB962C8B-B14F-4D97-AF65-F5344CB8AC3E}">
        <p14:creationId xmlns:p14="http://schemas.microsoft.com/office/powerpoint/2010/main" val="261828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7B67E5-C6AB-8D4D-9FBB-7BA78392745B}"/>
              </a:ext>
            </a:extLst>
          </p:cNvPr>
          <p:cNvSpPr/>
          <p:nvPr/>
        </p:nvSpPr>
        <p:spPr>
          <a:xfrm>
            <a:off x="6480313" y="1690688"/>
            <a:ext cx="4750904" cy="4044190"/>
          </a:xfrm>
          <a:prstGeom prst="rect">
            <a:avLst/>
          </a:prstGeom>
          <a:solidFill>
            <a:srgbClr val="548235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97A7A-6DD9-224A-9B9F-EF34CDB2B795}"/>
              </a:ext>
            </a:extLst>
          </p:cNvPr>
          <p:cNvSpPr/>
          <p:nvPr/>
        </p:nvSpPr>
        <p:spPr>
          <a:xfrm>
            <a:off x="6609522" y="2892287"/>
            <a:ext cx="4621695" cy="1928192"/>
          </a:xfrm>
          <a:prstGeom prst="rect">
            <a:avLst/>
          </a:prstGeom>
          <a:solidFill>
            <a:srgbClr val="FFC000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D1367-74E0-3340-8B62-8432BD8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Parse information form a .</a:t>
            </a:r>
            <a:r>
              <a:rPr lang="en-US" dirty="0" err="1"/>
              <a:t>tcl</a:t>
            </a:r>
            <a:r>
              <a:rPr lang="en-US" dirty="0"/>
              <a:t> script (</a:t>
            </a:r>
            <a:r>
              <a:rPr lang="en-US" dirty="0" err="1"/>
              <a:t>LW_Test.tcl</a:t>
            </a:r>
            <a:r>
              <a:rPr lang="en-US" dirty="0"/>
              <a:t>) to create parameter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272E0-D9F7-C342-924C-02A3AE028BB1}"/>
              </a:ext>
            </a:extLst>
          </p:cNvPr>
          <p:cNvSpPr/>
          <p:nvPr/>
        </p:nvSpPr>
        <p:spPr>
          <a:xfrm>
            <a:off x="8353169" y="1940011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geometry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233E9-75EC-454D-B4C1-C193FEF4EA51}"/>
              </a:ext>
            </a:extLst>
          </p:cNvPr>
          <p:cNvSpPr/>
          <p:nvPr/>
        </p:nvSpPr>
        <p:spPr>
          <a:xfrm>
            <a:off x="8353169" y="3070654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F25853-38D3-A54D-AE00-E9A13998C12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120887" y="3429000"/>
            <a:ext cx="5232282" cy="6952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3BCC85-848D-914A-8C59-1BDBCD564A6F}"/>
              </a:ext>
            </a:extLst>
          </p:cNvPr>
          <p:cNvSpPr txBox="1"/>
          <p:nvPr/>
        </p:nvSpPr>
        <p:spPr>
          <a:xfrm>
            <a:off x="7309403" y="4351163"/>
            <a:ext cx="37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4D Numpy arrays (time x </a:t>
            </a:r>
            <a:r>
              <a:rPr lang="en-US" dirty="0" err="1"/>
              <a:t>nz</a:t>
            </a:r>
            <a:r>
              <a:rPr lang="en-US" dirty="0"/>
              <a:t> x </a:t>
            </a:r>
            <a:r>
              <a:rPr lang="en-US" dirty="0" err="1"/>
              <a:t>ny</a:t>
            </a:r>
            <a:r>
              <a:rPr lang="en-US" dirty="0"/>
              <a:t> x </a:t>
            </a:r>
            <a:r>
              <a:rPr lang="en-US" dirty="0" err="1"/>
              <a:t>nx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70459-1299-304B-AB4D-C9EC46AAE384}"/>
              </a:ext>
            </a:extLst>
          </p:cNvPr>
          <p:cNvSpPr txBox="1"/>
          <p:nvPr/>
        </p:nvSpPr>
        <p:spPr>
          <a:xfrm>
            <a:off x="9370332" y="5230872"/>
            <a:ext cx="170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.</a:t>
            </a:r>
            <a:r>
              <a:rPr lang="en-US" dirty="0" err="1"/>
              <a:t>nc</a:t>
            </a:r>
            <a:r>
              <a:rPr lang="en-US" dirty="0"/>
              <a:t> files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061A75-51FC-E547-A821-89D12EE481F3}"/>
              </a:ext>
            </a:extLst>
          </p:cNvPr>
          <p:cNvGrpSpPr/>
          <p:nvPr/>
        </p:nvGrpSpPr>
        <p:grpSpPr>
          <a:xfrm>
            <a:off x="280982" y="2973217"/>
            <a:ext cx="2586501" cy="995339"/>
            <a:chOff x="726422" y="810"/>
            <a:chExt cx="1586098" cy="15860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2D380C4-92FA-DB49-979F-64B2E42E50FA}"/>
                </a:ext>
              </a:extLst>
            </p:cNvPr>
            <p:cNvSpPr/>
            <p:nvPr/>
          </p:nvSpPr>
          <p:spPr>
            <a:xfrm>
              <a:off x="726422" y="810"/>
              <a:ext cx="1586098" cy="15860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D5ED58C7-D3DB-7D4A-9DBE-2C6CDD9D0C37}"/>
                </a:ext>
              </a:extLst>
            </p:cNvPr>
            <p:cNvSpPr txBox="1"/>
            <p:nvPr/>
          </p:nvSpPr>
          <p:spPr>
            <a:xfrm>
              <a:off x="958701" y="233089"/>
              <a:ext cx="1121540" cy="1121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Pressure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B7B948-762C-C143-8BE2-98012D8874F2}"/>
              </a:ext>
            </a:extLst>
          </p:cNvPr>
          <p:cNvGrpSpPr/>
          <p:nvPr/>
        </p:nvGrpSpPr>
        <p:grpSpPr>
          <a:xfrm>
            <a:off x="280982" y="4258918"/>
            <a:ext cx="2523226" cy="1123121"/>
            <a:chOff x="726422" y="810"/>
            <a:chExt cx="1586098" cy="158609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364E02B-12E8-9842-8BBF-354C93DF89B7}"/>
                </a:ext>
              </a:extLst>
            </p:cNvPr>
            <p:cNvSpPr/>
            <p:nvPr/>
          </p:nvSpPr>
          <p:spPr>
            <a:xfrm>
              <a:off x="726422" y="810"/>
              <a:ext cx="1586098" cy="15860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9D1BA466-4C29-A24A-9AC6-1209559FF6FA}"/>
                </a:ext>
              </a:extLst>
            </p:cNvPr>
            <p:cNvSpPr txBox="1"/>
            <p:nvPr/>
          </p:nvSpPr>
          <p:spPr>
            <a:xfrm>
              <a:off x="958701" y="233089"/>
              <a:ext cx="1121540" cy="1121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Saturation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AEB0C4-8776-124C-8F72-7F654716B1E2}"/>
              </a:ext>
            </a:extLst>
          </p:cNvPr>
          <p:cNvSpPr txBox="1"/>
          <p:nvPr/>
        </p:nvSpPr>
        <p:spPr>
          <a:xfrm>
            <a:off x="447261" y="2047461"/>
            <a:ext cx="252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outputs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00CAEC8-4D46-3845-8D08-C04ED2101F6A}"/>
              </a:ext>
            </a:extLst>
          </p:cNvPr>
          <p:cNvSpPr/>
          <p:nvPr/>
        </p:nvSpPr>
        <p:spPr>
          <a:xfrm>
            <a:off x="2821667" y="2779535"/>
            <a:ext cx="361229" cy="2557925"/>
          </a:xfrm>
          <a:prstGeom prst="righ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05A179-1089-4340-B02C-C45D7A298186}"/>
              </a:ext>
            </a:extLst>
          </p:cNvPr>
          <p:cNvSpPr/>
          <p:nvPr/>
        </p:nvSpPr>
        <p:spPr>
          <a:xfrm>
            <a:off x="8505569" y="3223054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EFF419-525E-254A-971E-87FDCC0A527E}"/>
              </a:ext>
            </a:extLst>
          </p:cNvPr>
          <p:cNvSpPr/>
          <p:nvPr/>
        </p:nvSpPr>
        <p:spPr>
          <a:xfrm>
            <a:off x="8657969" y="3375454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C8605-63DC-6B43-9846-0CA8090221C3}"/>
              </a:ext>
            </a:extLst>
          </p:cNvPr>
          <p:cNvSpPr txBox="1"/>
          <p:nvPr/>
        </p:nvSpPr>
        <p:spPr>
          <a:xfrm rot="21129987">
            <a:off x="3308908" y="3458007"/>
            <a:ext cx="317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Read .</a:t>
            </a:r>
            <a:r>
              <a:rPr lang="en-US" sz="2400" dirty="0" err="1"/>
              <a:t>pfb</a:t>
            </a:r>
            <a:r>
              <a:rPr lang="en-US" sz="2400" dirty="0"/>
              <a:t> file + Stack up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DF1064-4907-4543-BACA-95258D2E2315}"/>
              </a:ext>
            </a:extLst>
          </p:cNvPr>
          <p:cNvSpPr txBox="1"/>
          <p:nvPr/>
        </p:nvSpPr>
        <p:spPr>
          <a:xfrm rot="21129987">
            <a:off x="3371361" y="3796591"/>
            <a:ext cx="317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~ 5.9 s</a:t>
            </a:r>
          </a:p>
          <a:p>
            <a:r>
              <a:rPr lang="en-US" sz="2400" dirty="0"/>
              <a:t>2000 files, 673 </a:t>
            </a:r>
            <a:r>
              <a:rPr lang="en-US" sz="2400" dirty="0" err="1"/>
              <a:t>Kb</a:t>
            </a:r>
            <a:r>
              <a:rPr lang="en-US" sz="2400" dirty="0"/>
              <a:t> each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0B0A84-114D-AC4C-9858-8933D21D3328}"/>
              </a:ext>
            </a:extLst>
          </p:cNvPr>
          <p:cNvSpPr txBox="1"/>
          <p:nvPr/>
        </p:nvSpPr>
        <p:spPr>
          <a:xfrm>
            <a:off x="7151986" y="5709242"/>
            <a:ext cx="362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~0.39 s . Size 673 Mb</a:t>
            </a:r>
          </a:p>
        </p:txBody>
      </p:sp>
    </p:spTree>
    <p:extLst>
      <p:ext uri="{BB962C8B-B14F-4D97-AF65-F5344CB8AC3E}">
        <p14:creationId xmlns:p14="http://schemas.microsoft.com/office/powerpoint/2010/main" val="410954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1367-74E0-3340-8B62-8432BD8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Parse information form a .</a:t>
            </a:r>
            <a:r>
              <a:rPr lang="en-US" dirty="0" err="1"/>
              <a:t>tcl</a:t>
            </a:r>
            <a:r>
              <a:rPr lang="en-US" dirty="0"/>
              <a:t> script to create .</a:t>
            </a:r>
            <a:r>
              <a:rPr lang="en-US" dirty="0" err="1"/>
              <a:t>nc</a:t>
            </a:r>
            <a:r>
              <a:rPr lang="en-US" dirty="0"/>
              <a:t>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F8F7B-A1C7-BD40-A93F-C6DB645C5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439" y="1883055"/>
            <a:ext cx="8183973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DEBEFF-5D14-2442-8701-A7E53E40607A}"/>
              </a:ext>
            </a:extLst>
          </p:cNvPr>
          <p:cNvSpPr/>
          <p:nvPr/>
        </p:nvSpPr>
        <p:spPr>
          <a:xfrm>
            <a:off x="457200" y="2304046"/>
            <a:ext cx="1649896" cy="614883"/>
          </a:xfrm>
          <a:prstGeom prst="rect">
            <a:avLst/>
          </a:prstGeom>
          <a:solidFill>
            <a:schemeClr val="accent6">
              <a:lumMod val="75000"/>
              <a:alpha val="388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2BC7D-9A76-5D48-85EC-C6AAD7C3EBE1}"/>
              </a:ext>
            </a:extLst>
          </p:cNvPr>
          <p:cNvSpPr txBox="1"/>
          <p:nvPr/>
        </p:nvSpPr>
        <p:spPr>
          <a:xfrm>
            <a:off x="577813" y="2426821"/>
            <a:ext cx="140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.</a:t>
            </a:r>
            <a:r>
              <a:rPr lang="en-US" dirty="0" err="1"/>
              <a:t>nc</a:t>
            </a:r>
            <a:r>
              <a:rPr lang="en-US" dirty="0"/>
              <a:t>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CCF502-E180-F442-A3FA-938C0A45D9BC}"/>
              </a:ext>
            </a:extLst>
          </p:cNvPr>
          <p:cNvSpPr/>
          <p:nvPr/>
        </p:nvSpPr>
        <p:spPr>
          <a:xfrm>
            <a:off x="457200" y="3180622"/>
            <a:ext cx="1649896" cy="614883"/>
          </a:xfrm>
          <a:prstGeom prst="rect">
            <a:avLst/>
          </a:prstGeom>
          <a:solidFill>
            <a:srgbClr val="548235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C1B75-BB87-C54A-98FB-093BF66BA441}"/>
              </a:ext>
            </a:extLst>
          </p:cNvPr>
          <p:cNvSpPr txBox="1"/>
          <p:nvPr/>
        </p:nvSpPr>
        <p:spPr>
          <a:xfrm>
            <a:off x="517506" y="3303397"/>
            <a:ext cx="152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Forcing .</a:t>
            </a:r>
            <a:r>
              <a:rPr lang="en-US" dirty="0" err="1"/>
              <a:t>nc</a:t>
            </a:r>
            <a:r>
              <a:rPr lang="en-US" dirty="0"/>
              <a:t>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000817-C051-AD4C-9652-0DE14DBBA85A}"/>
              </a:ext>
            </a:extLst>
          </p:cNvPr>
          <p:cNvSpPr/>
          <p:nvPr/>
        </p:nvSpPr>
        <p:spPr>
          <a:xfrm>
            <a:off x="457200" y="4058724"/>
            <a:ext cx="1649896" cy="614884"/>
          </a:xfrm>
          <a:prstGeom prst="rect">
            <a:avLst/>
          </a:prstGeom>
          <a:solidFill>
            <a:srgbClr val="548235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2DC3E-3B1C-424D-8AA7-E9EE0D79868F}"/>
              </a:ext>
            </a:extLst>
          </p:cNvPr>
          <p:cNvSpPr txBox="1"/>
          <p:nvPr/>
        </p:nvSpPr>
        <p:spPr>
          <a:xfrm>
            <a:off x="517506" y="4181500"/>
            <a:ext cx="170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.</a:t>
            </a:r>
            <a:r>
              <a:rPr lang="en-US" dirty="0" err="1"/>
              <a:t>nc</a:t>
            </a:r>
            <a:r>
              <a:rPr lang="en-US" dirty="0"/>
              <a:t> file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E3235213-123C-964A-A52B-369CF91BF8D3}"/>
              </a:ext>
            </a:extLst>
          </p:cNvPr>
          <p:cNvSpPr/>
          <p:nvPr/>
        </p:nvSpPr>
        <p:spPr>
          <a:xfrm rot="5400000">
            <a:off x="1088685" y="4135540"/>
            <a:ext cx="386922" cy="184507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382A4-7E0C-FB4D-AFC0-3F0AE5F3A54D}"/>
              </a:ext>
            </a:extLst>
          </p:cNvPr>
          <p:cNvSpPr txBox="1"/>
          <p:nvPr/>
        </p:nvSpPr>
        <p:spPr>
          <a:xfrm>
            <a:off x="262020" y="5418025"/>
            <a:ext cx="184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Mostly for portability</a:t>
            </a:r>
          </a:p>
        </p:txBody>
      </p:sp>
    </p:spTree>
    <p:extLst>
      <p:ext uri="{BB962C8B-B14F-4D97-AF65-F5344CB8AC3E}">
        <p14:creationId xmlns:p14="http://schemas.microsoft.com/office/powerpoint/2010/main" val="403721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57D7-C3B5-324A-9BC2-75BC1D13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Follow the model architecture from Rasp et al.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252E0-2446-9E4C-B2DE-B8AA9D80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66" y="1550194"/>
            <a:ext cx="1918288" cy="5307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E11AB4-3A3A-4943-98AF-F2D0B62D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782" y="1409700"/>
            <a:ext cx="2908300" cy="544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343E04-569F-5C46-8C5A-5B4AA63FE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47" y="3601244"/>
            <a:ext cx="2997200" cy="67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7C75C0-C409-664E-9515-7FC381AA4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7" y="3384550"/>
            <a:ext cx="2628900" cy="74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484FD-DC27-6143-864E-62DDEADC7E0A}"/>
              </a:ext>
            </a:extLst>
          </p:cNvPr>
          <p:cNvSpPr txBox="1"/>
          <p:nvPr/>
        </p:nvSpPr>
        <p:spPr>
          <a:xfrm>
            <a:off x="8259417" y="1798955"/>
            <a:ext cx="40157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number of samples x number of feature</a:t>
            </a:r>
          </a:p>
          <a:p>
            <a:endParaRPr lang="en-US" dirty="0"/>
          </a:p>
          <a:p>
            <a:r>
              <a:rPr lang="en-US" dirty="0"/>
              <a:t>4D array (i.e. time*</a:t>
            </a:r>
            <a:r>
              <a:rPr lang="en-US" dirty="0" err="1"/>
              <a:t>nz</a:t>
            </a:r>
            <a:r>
              <a:rPr lang="en-US" dirty="0"/>
              <a:t>*</a:t>
            </a:r>
            <a:r>
              <a:rPr lang="en-US" dirty="0" err="1"/>
              <a:t>ny</a:t>
            </a:r>
            <a:r>
              <a:rPr lang="en-US" dirty="0"/>
              <a:t>*</a:t>
            </a:r>
            <a:r>
              <a:rPr lang="en-US" dirty="0" err="1"/>
              <a:t>nx</a:t>
            </a:r>
            <a:r>
              <a:rPr lang="en-US" dirty="0"/>
              <a:t>) for each feature was flatten out and count as number of samples</a:t>
            </a:r>
          </a:p>
        </p:txBody>
      </p:sp>
    </p:spTree>
    <p:extLst>
      <p:ext uri="{BB962C8B-B14F-4D97-AF65-F5344CB8AC3E}">
        <p14:creationId xmlns:p14="http://schemas.microsoft.com/office/powerpoint/2010/main" val="2555778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57D7-C3B5-324A-9BC2-75BC1D13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Follow the model architecture from Rasp et al.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863F8F-6B2B-0E41-8033-526C2A9A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356784"/>
            <a:ext cx="110871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14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57D7-C3B5-324A-9BC2-75BC1D13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Follow the model architecture from Rasp et al.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75E1D-0368-1D48-A28E-3DD0144F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83" y="1477433"/>
            <a:ext cx="6666229" cy="4787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82BE0-7FF9-8B47-8658-E9C0BF31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0" y="2675465"/>
            <a:ext cx="6324205" cy="35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9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DA10-D506-B244-A625-D004C063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ParFlow-CLM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F43D2-BD08-C44D-B563-6A8FF2293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9" t="3386" r="13074" b="23883"/>
          <a:stretch/>
        </p:blipFill>
        <p:spPr>
          <a:xfrm>
            <a:off x="221441" y="1526888"/>
            <a:ext cx="8000968" cy="52321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067E4-2C71-CD48-A198-195C8E961467}"/>
              </a:ext>
            </a:extLst>
          </p:cNvPr>
          <p:cNvSpPr/>
          <p:nvPr/>
        </p:nvSpPr>
        <p:spPr>
          <a:xfrm>
            <a:off x="8111939" y="5323324"/>
            <a:ext cx="35898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Maxwell (2013);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Kollet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 and Maxwell (2008);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Kollet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 and Maxwell (2006);Maxwell and Miller (2005); Dai et al. (2003);  Jones and Woodward (2001); Ashby and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Falgout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rPr>
              <a:t> (1996)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158B-BD9E-A44E-90D1-92E0160D4C2E}"/>
              </a:ext>
            </a:extLst>
          </p:cNvPr>
          <p:cNvSpPr txBox="1"/>
          <p:nvPr/>
        </p:nvSpPr>
        <p:spPr>
          <a:xfrm>
            <a:off x="7612304" y="910767"/>
            <a:ext cx="458913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fontAlgn="auto">
              <a:spcBef>
                <a:spcPts val="120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>
                <a:latin typeface="+mj-lt"/>
                <a:ea typeface="+mn-ea"/>
                <a:cs typeface="+mn-cs"/>
              </a:rPr>
              <a:t>3D variably saturated groundwater flow</a:t>
            </a:r>
          </a:p>
          <a:p>
            <a:pPr marL="380990" indent="-380990" fontAlgn="auto">
              <a:spcBef>
                <a:spcPts val="120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>
                <a:latin typeface="+mj-lt"/>
                <a:ea typeface="+mn-ea"/>
                <a:cs typeface="+mn-cs"/>
              </a:rPr>
              <a:t>Fully integrated surface water</a:t>
            </a:r>
          </a:p>
          <a:p>
            <a:pPr marL="380990" indent="-380990" fontAlgn="auto">
              <a:spcBef>
                <a:spcPts val="120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b="1" dirty="0">
                <a:latin typeface="+mj-lt"/>
                <a:ea typeface="+mn-ea"/>
                <a:cs typeface="+mn-cs"/>
              </a:rPr>
              <a:t>Parallel implementation</a:t>
            </a:r>
          </a:p>
          <a:p>
            <a:pPr marL="380990" indent="-380990" fontAlgn="auto">
              <a:spcBef>
                <a:spcPts val="120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b="1" dirty="0">
                <a:latin typeface="+mj-lt"/>
                <a:ea typeface="+mn-ea"/>
                <a:cs typeface="+mn-cs"/>
              </a:rPr>
              <a:t>Coupled land surface processes </a:t>
            </a:r>
          </a:p>
          <a:p>
            <a:pPr marL="990575" lvl="1" indent="-380990" fontAlgn="auto">
              <a:spcBef>
                <a:spcPts val="120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>
                <a:latin typeface="+mj-lt"/>
                <a:ea typeface="+mn-ea"/>
                <a:cs typeface="+mn-cs"/>
              </a:rPr>
              <a:t>Land-energy balance</a:t>
            </a:r>
          </a:p>
          <a:p>
            <a:pPr marL="990575" lvl="1" indent="-380990" fontAlgn="auto">
              <a:spcBef>
                <a:spcPts val="120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>
                <a:latin typeface="+mj-lt"/>
                <a:ea typeface="+mn-ea"/>
                <a:cs typeface="+mn-cs"/>
              </a:rPr>
              <a:t>Snow dynamics</a:t>
            </a:r>
          </a:p>
          <a:p>
            <a:pPr marL="990575" lvl="1" indent="-380990" fontAlgn="auto">
              <a:spcBef>
                <a:spcPts val="120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>
                <a:latin typeface="+mj-lt"/>
                <a:ea typeface="+mn-ea"/>
                <a:cs typeface="+mn-cs"/>
              </a:rPr>
              <a:t>Driven by </a:t>
            </a:r>
            <a:r>
              <a:rPr lang="en-US" sz="1867" dirty="0">
                <a:latin typeface="+mj-lt"/>
                <a:ea typeface="+mn-ea"/>
                <a:cs typeface="+mn-cs"/>
              </a:rPr>
              <a:t>meteorology</a:t>
            </a:r>
          </a:p>
        </p:txBody>
      </p:sp>
    </p:spTree>
    <p:extLst>
      <p:ext uri="{BB962C8B-B14F-4D97-AF65-F5344CB8AC3E}">
        <p14:creationId xmlns:p14="http://schemas.microsoft.com/office/powerpoint/2010/main" val="3189320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7C58-70A5-894B-B8E0-635DEAF8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D7B69B-B91C-E746-AEC8-08BBF452D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10880497" cy="46900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1535D-20CF-C04D-8B94-30AFF4EF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1690688"/>
            <a:ext cx="2971800" cy="825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4F60B-C46D-FE47-A9BE-0F10F698AD6C}"/>
              </a:ext>
            </a:extLst>
          </p:cNvPr>
          <p:cNvSpPr txBox="1"/>
          <p:nvPr/>
        </p:nvSpPr>
        <p:spPr>
          <a:xfrm>
            <a:off x="6434043" y="213360"/>
            <a:ext cx="5102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number of samples x number of time x </a:t>
            </a:r>
            <a:r>
              <a:rPr lang="en-US" dirty="0" err="1"/>
              <a:t>ny</a:t>
            </a:r>
            <a:r>
              <a:rPr lang="en-US" dirty="0"/>
              <a:t> x </a:t>
            </a:r>
            <a:r>
              <a:rPr lang="en-US" dirty="0" err="1"/>
              <a:t>nx</a:t>
            </a:r>
            <a:r>
              <a:rPr lang="en-US" dirty="0"/>
              <a:t> x (</a:t>
            </a:r>
            <a:r>
              <a:rPr lang="en-US" dirty="0" err="1"/>
              <a:t>nz</a:t>
            </a:r>
            <a:r>
              <a:rPr lang="en-US" dirty="0"/>
              <a:t>*</a:t>
            </a:r>
            <a:r>
              <a:rPr lang="en-US" dirty="0" err="1"/>
              <a:t>n_feature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Number of samples is the number of simulations that used for training</a:t>
            </a:r>
          </a:p>
        </p:txBody>
      </p:sp>
    </p:spTree>
    <p:extLst>
      <p:ext uri="{BB962C8B-B14F-4D97-AF65-F5344CB8AC3E}">
        <p14:creationId xmlns:p14="http://schemas.microsoft.com/office/powerpoint/2010/main" val="2347072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8A5E-5A30-F248-AD2E-C4314462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36393-9853-954E-89A8-198E3432F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96922-4359-8E48-8070-092560EC9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4" t="6970" r="8777" b="6445"/>
          <a:stretch/>
        </p:blipFill>
        <p:spPr>
          <a:xfrm>
            <a:off x="838200" y="1573005"/>
            <a:ext cx="10177671" cy="4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37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8A5E-5A30-F248-AD2E-C4314462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96922-4359-8E48-8070-092560EC9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3" t="7220" r="7871" b="6421"/>
          <a:stretch/>
        </p:blipFill>
        <p:spPr>
          <a:xfrm>
            <a:off x="3627783" y="1307202"/>
            <a:ext cx="5324230" cy="53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30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BED3-02FC-BB48-97B9-C2E61A4F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-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05500D-EA2C-E54B-8ADA-11749FB83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782128"/>
            <a:ext cx="8991600" cy="23876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E56082-A7CD-D147-AD94-7711AB239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470400"/>
            <a:ext cx="8991600" cy="238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D6B0B6-8F14-DB43-B79A-621519B43D44}"/>
              </a:ext>
            </a:extLst>
          </p:cNvPr>
          <p:cNvSpPr txBox="1"/>
          <p:nvPr/>
        </p:nvSpPr>
        <p:spPr>
          <a:xfrm>
            <a:off x="4702629" y="1412796"/>
            <a:ext cx="303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Surface pressure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5DA41-FB85-494E-BA1A-5367F880853E}"/>
              </a:ext>
            </a:extLst>
          </p:cNvPr>
          <p:cNvSpPr txBox="1"/>
          <p:nvPr/>
        </p:nvSpPr>
        <p:spPr>
          <a:xfrm>
            <a:off x="4702628" y="4135398"/>
            <a:ext cx="303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10-m depth pressure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AC8B6-589A-F14C-8DA6-AF4425DF19D4}"/>
              </a:ext>
            </a:extLst>
          </p:cNvPr>
          <p:cNvSpPr txBox="1"/>
          <p:nvPr/>
        </p:nvSpPr>
        <p:spPr>
          <a:xfrm>
            <a:off x="0" y="1471692"/>
            <a:ext cx="2770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Pressure #300</a:t>
            </a:r>
          </a:p>
        </p:txBody>
      </p:sp>
    </p:spTree>
    <p:extLst>
      <p:ext uri="{BB962C8B-B14F-4D97-AF65-F5344CB8AC3E}">
        <p14:creationId xmlns:p14="http://schemas.microsoft.com/office/powerpoint/2010/main" val="184461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B501-B884-3244-BB25-5D134013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ECAB7-5526-B146-962A-D13D29EF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2596"/>
            <a:ext cx="4017373" cy="3194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EEA11-FBF5-0348-BF73-842FCEA7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16" y="2262596"/>
            <a:ext cx="4080639" cy="3194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A52F5-2B97-EA48-99DC-3F1D068C5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299" y="2262596"/>
            <a:ext cx="4017373" cy="31949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F4410E-7302-FB4B-A622-714A724B743A}"/>
              </a:ext>
            </a:extLst>
          </p:cNvPr>
          <p:cNvSpPr txBox="1"/>
          <p:nvPr/>
        </p:nvSpPr>
        <p:spPr>
          <a:xfrm>
            <a:off x="9616504" y="1954870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15_10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7B7B2-E848-3145-AB94-F5D1E043E738}"/>
              </a:ext>
            </a:extLst>
          </p:cNvPr>
          <p:cNvSpPr txBox="1"/>
          <p:nvPr/>
        </p:nvSpPr>
        <p:spPr>
          <a:xfrm>
            <a:off x="5505722" y="1954870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15_20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3C0FBA-3A07-D845-9A39-BF4B5AC8D218}"/>
              </a:ext>
            </a:extLst>
          </p:cNvPr>
          <p:cNvSpPr txBox="1"/>
          <p:nvPr/>
        </p:nvSpPr>
        <p:spPr>
          <a:xfrm>
            <a:off x="1425083" y="1965160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18_20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53338-508A-CA46-8FC7-9DE6060D8883}"/>
              </a:ext>
            </a:extLst>
          </p:cNvPr>
          <p:cNvSpPr txBox="1"/>
          <p:nvPr/>
        </p:nvSpPr>
        <p:spPr>
          <a:xfrm>
            <a:off x="0" y="1367522"/>
            <a:ext cx="277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Hydrographs</a:t>
            </a:r>
          </a:p>
        </p:txBody>
      </p:sp>
    </p:spTree>
    <p:extLst>
      <p:ext uri="{BB962C8B-B14F-4D97-AF65-F5344CB8AC3E}">
        <p14:creationId xmlns:p14="http://schemas.microsoft.com/office/powerpoint/2010/main" val="1365408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6125-A6C8-724A-B012-DF64295B7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-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7075BB-AE65-AE48-BA3E-87D82A933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150" y="1690687"/>
            <a:ext cx="9029700" cy="23876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1DD5B-6B80-CF41-B03D-C4D55321166C}"/>
              </a:ext>
            </a:extLst>
          </p:cNvPr>
          <p:cNvSpPr txBox="1"/>
          <p:nvPr/>
        </p:nvSpPr>
        <p:spPr>
          <a:xfrm>
            <a:off x="0" y="1367522"/>
            <a:ext cx="277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Saturation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41EA6-CE30-4B44-AD1A-7A3B65BD28A9}"/>
              </a:ext>
            </a:extLst>
          </p:cNvPr>
          <p:cNvSpPr txBox="1"/>
          <p:nvPr/>
        </p:nvSpPr>
        <p:spPr>
          <a:xfrm>
            <a:off x="4689567" y="1229023"/>
            <a:ext cx="303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10-m depth saturation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9E47CD-13C3-7B45-BBD1-9ABDFF7E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4470400"/>
            <a:ext cx="9029700" cy="238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608CA-DC9E-BA4A-B6BC-83FC2FAF6165}"/>
              </a:ext>
            </a:extLst>
          </p:cNvPr>
          <p:cNvSpPr txBox="1"/>
          <p:nvPr/>
        </p:nvSpPr>
        <p:spPr>
          <a:xfrm>
            <a:off x="4689566" y="4094253"/>
            <a:ext cx="303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20-m depth saturation</a:t>
            </a:r>
          </a:p>
        </p:txBody>
      </p:sp>
    </p:spTree>
    <p:extLst>
      <p:ext uri="{BB962C8B-B14F-4D97-AF65-F5344CB8AC3E}">
        <p14:creationId xmlns:p14="http://schemas.microsoft.com/office/powerpoint/2010/main" val="471064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44C9-56E3-0E47-B403-417EA2D6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-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358E1-8407-A94C-9248-469DEEA442D0}"/>
              </a:ext>
            </a:extLst>
          </p:cNvPr>
          <p:cNvSpPr txBox="1"/>
          <p:nvPr/>
        </p:nvSpPr>
        <p:spPr>
          <a:xfrm>
            <a:off x="0" y="1367522"/>
            <a:ext cx="277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WTD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F5434-DFA9-8E4B-8EF9-44086E7D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761"/>
            <a:ext cx="4003418" cy="323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8D3E4-BCB8-1D46-B5D5-372B0B02A6F1}"/>
              </a:ext>
            </a:extLst>
          </p:cNvPr>
          <p:cNvSpPr txBox="1"/>
          <p:nvPr/>
        </p:nvSpPr>
        <p:spPr>
          <a:xfrm>
            <a:off x="1150880" y="2428429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Pixel 18_15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778752-BAA0-2147-A073-BB276AF03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418" y="2797761"/>
            <a:ext cx="4059156" cy="3279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AB5D23-87DF-3B43-BE4E-E82A6EB55FF5}"/>
              </a:ext>
            </a:extLst>
          </p:cNvPr>
          <p:cNvSpPr txBox="1"/>
          <p:nvPr/>
        </p:nvSpPr>
        <p:spPr>
          <a:xfrm>
            <a:off x="5306659" y="2428429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Pixel 17_15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BD87C0-8B4D-D440-80B5-CF2572CAC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574" y="2797761"/>
            <a:ext cx="4085785" cy="3301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C1C899-C338-004E-A00B-5C96D0FCB410}"/>
              </a:ext>
            </a:extLst>
          </p:cNvPr>
          <p:cNvSpPr txBox="1"/>
          <p:nvPr/>
        </p:nvSpPr>
        <p:spPr>
          <a:xfrm>
            <a:off x="9469703" y="2428429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Pixel 15_20</a:t>
            </a:r>
          </a:p>
        </p:txBody>
      </p:sp>
    </p:spTree>
    <p:extLst>
      <p:ext uri="{BB962C8B-B14F-4D97-AF65-F5344CB8AC3E}">
        <p14:creationId xmlns:p14="http://schemas.microsoft.com/office/powerpoint/2010/main" val="379891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70F1-8B7E-C843-A2DA-EFB0B009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463550"/>
            <a:ext cx="10515600" cy="1325563"/>
          </a:xfrm>
        </p:spPr>
        <p:txBody>
          <a:bodyPr/>
          <a:lstStyle/>
          <a:p>
            <a:r>
              <a:rPr lang="en-US" dirty="0"/>
              <a:t>Methods	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B35B27D-BB8F-BC4C-8BDF-984B06479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459942"/>
              </p:ext>
            </p:extLst>
          </p:nvPr>
        </p:nvGraphicFramePr>
        <p:xfrm>
          <a:off x="914401" y="1789113"/>
          <a:ext cx="7162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4130D2C5-E155-D14F-82B2-EFD5056C38F7}"/>
              </a:ext>
            </a:extLst>
          </p:cNvPr>
          <p:cNvSpPr/>
          <p:nvPr/>
        </p:nvSpPr>
        <p:spPr>
          <a:xfrm>
            <a:off x="7780868" y="3676915"/>
            <a:ext cx="592666" cy="575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7FBD09-2097-D646-A2CD-3FE502C0BF1E}"/>
              </a:ext>
            </a:extLst>
          </p:cNvPr>
          <p:cNvGrpSpPr/>
          <p:nvPr/>
        </p:nvGrpSpPr>
        <p:grpSpPr>
          <a:xfrm>
            <a:off x="8576735" y="254000"/>
            <a:ext cx="2607732" cy="2479014"/>
            <a:chOff x="726422" y="810"/>
            <a:chExt cx="1586098" cy="15860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62E0F4-3E51-8F4B-AA24-2709928F6131}"/>
                </a:ext>
              </a:extLst>
            </p:cNvPr>
            <p:cNvSpPr/>
            <p:nvPr/>
          </p:nvSpPr>
          <p:spPr>
            <a:xfrm>
              <a:off x="726422" y="810"/>
              <a:ext cx="1586098" cy="15860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466E0636-84C2-9D46-B440-628D2EB84D48}"/>
                </a:ext>
              </a:extLst>
            </p:cNvPr>
            <p:cNvSpPr txBox="1"/>
            <p:nvPr/>
          </p:nvSpPr>
          <p:spPr>
            <a:xfrm>
              <a:off x="958701" y="233089"/>
              <a:ext cx="1121540" cy="1121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Pressure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0388A7-EBCB-1B44-8AD7-F89AFDA67451}"/>
              </a:ext>
            </a:extLst>
          </p:cNvPr>
          <p:cNvGrpSpPr/>
          <p:nvPr/>
        </p:nvGrpSpPr>
        <p:grpSpPr>
          <a:xfrm>
            <a:off x="8608632" y="2284160"/>
            <a:ext cx="2543938" cy="2460116"/>
            <a:chOff x="726422" y="810"/>
            <a:chExt cx="1586098" cy="15860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B7CC11C-0001-8D44-8916-5C38E3345605}"/>
                </a:ext>
              </a:extLst>
            </p:cNvPr>
            <p:cNvSpPr/>
            <p:nvPr/>
          </p:nvSpPr>
          <p:spPr>
            <a:xfrm>
              <a:off x="726422" y="810"/>
              <a:ext cx="1586098" cy="15860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FDF9312A-1548-F845-8624-9E16C2985ECF}"/>
                </a:ext>
              </a:extLst>
            </p:cNvPr>
            <p:cNvSpPr txBox="1"/>
            <p:nvPr/>
          </p:nvSpPr>
          <p:spPr>
            <a:xfrm>
              <a:off x="958701" y="233089"/>
              <a:ext cx="1121540" cy="1121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Saturation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7BCB42-AD37-234C-AF2C-83F27554D3E7}"/>
              </a:ext>
            </a:extLst>
          </p:cNvPr>
          <p:cNvGrpSpPr/>
          <p:nvPr/>
        </p:nvGrpSpPr>
        <p:grpSpPr>
          <a:xfrm>
            <a:off x="8640529" y="4397884"/>
            <a:ext cx="2543938" cy="2460116"/>
            <a:chOff x="726422" y="810"/>
            <a:chExt cx="1586098" cy="158609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2E61A1-744C-2649-B707-037E4E254E92}"/>
                </a:ext>
              </a:extLst>
            </p:cNvPr>
            <p:cNvSpPr/>
            <p:nvPr/>
          </p:nvSpPr>
          <p:spPr>
            <a:xfrm>
              <a:off x="726422" y="810"/>
              <a:ext cx="1586098" cy="15860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FA9FB674-8AE8-6540-BF72-D621C218D79C}"/>
                </a:ext>
              </a:extLst>
            </p:cNvPr>
            <p:cNvSpPr txBox="1"/>
            <p:nvPr/>
          </p:nvSpPr>
          <p:spPr>
            <a:xfrm>
              <a:off x="958701" y="233089"/>
              <a:ext cx="1121540" cy="1121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CLM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522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1B6C-4C22-B943-8860-1F6FFA0F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BB36F-98A0-8544-A87F-6AC29B2E6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3372" y="649288"/>
            <a:ext cx="6172200" cy="27051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832E0-D4B1-A04B-B31F-7D4829D1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6" y="1419165"/>
            <a:ext cx="5259836" cy="2503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E65198-4022-6D44-99E5-AE12B543D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17" y="3489855"/>
            <a:ext cx="8272164" cy="33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0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450F-DADF-484B-925A-93716336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Little Washita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260F9-D1B2-8D48-97F8-C669852B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Relatively small domain (41x41 km)</a:t>
            </a:r>
          </a:p>
          <a:p>
            <a:r>
              <a:rPr lang="en-US" dirty="0"/>
              <a:t>20-year CLM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3E296-9F5D-A840-B28D-1E8453BC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252450"/>
            <a:ext cx="5892800" cy="52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4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EECD-339B-FD48-A265-0C44C883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rainfall-recession first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A4E29-9A04-B947-8043-100B1C5A5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59961"/>
            <a:ext cx="5295900" cy="9707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1B4CD-329C-E246-82A3-F3F4A1710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297766"/>
            <a:ext cx="4800600" cy="116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0EAC9B-A88C-0948-8FDB-65794B4F2BAF}"/>
              </a:ext>
            </a:extLst>
          </p:cNvPr>
          <p:cNvSpPr txBox="1"/>
          <p:nvPr/>
        </p:nvSpPr>
        <p:spPr>
          <a:xfrm>
            <a:off x="1794933" y="14901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189E860-F10A-5445-8D43-7EAA8EA33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683" y="2192866"/>
            <a:ext cx="52959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FACB8-F470-2F43-A8F2-79C033D6E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683" y="3297766"/>
            <a:ext cx="4838700" cy="116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8CEBD2-A08E-E24C-972A-A8BE7B280A31}"/>
              </a:ext>
            </a:extLst>
          </p:cNvPr>
          <p:cNvSpPr txBox="1"/>
          <p:nvPr/>
        </p:nvSpPr>
        <p:spPr>
          <a:xfrm>
            <a:off x="7774516" y="14901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5794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1367-74E0-3340-8B62-8432BD8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Parse information form a .</a:t>
            </a:r>
            <a:r>
              <a:rPr lang="en-US" dirty="0" err="1"/>
              <a:t>tcl</a:t>
            </a:r>
            <a:r>
              <a:rPr lang="en-US" dirty="0"/>
              <a:t> script (</a:t>
            </a:r>
            <a:r>
              <a:rPr lang="en-US" dirty="0" err="1"/>
              <a:t>LW_Test.tcl</a:t>
            </a:r>
            <a:r>
              <a:rPr lang="en-US" dirty="0"/>
              <a:t>) to create parameter files </a:t>
            </a:r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02B61BE-CA24-E146-8A8F-EBDFAECA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25" y="2438573"/>
            <a:ext cx="2918254" cy="17735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AFF52B4-2B02-3F45-9E5B-C12C869F6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5" y="4212098"/>
            <a:ext cx="5414317" cy="147663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D7381B-593A-E64B-ABEE-7F47A52DF23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435179" y="2347784"/>
            <a:ext cx="4917989" cy="9775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DD3D8-0BF7-2D4D-A1BA-A931C580C24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931242" y="2347784"/>
            <a:ext cx="2421926" cy="2602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272E0-D9F7-C342-924C-02A3AE028BB1}"/>
              </a:ext>
            </a:extLst>
          </p:cNvPr>
          <p:cNvSpPr/>
          <p:nvPr/>
        </p:nvSpPr>
        <p:spPr>
          <a:xfrm>
            <a:off x="8353169" y="1940011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geometry</a:t>
            </a:r>
          </a:p>
        </p:txBody>
      </p:sp>
    </p:spTree>
    <p:extLst>
      <p:ext uri="{BB962C8B-B14F-4D97-AF65-F5344CB8AC3E}">
        <p14:creationId xmlns:p14="http://schemas.microsoft.com/office/powerpoint/2010/main" val="108441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1367-74E0-3340-8B62-8432BD8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Parse information form a .</a:t>
            </a:r>
            <a:r>
              <a:rPr lang="en-US" dirty="0" err="1"/>
              <a:t>tcl</a:t>
            </a:r>
            <a:r>
              <a:rPr lang="en-US" dirty="0"/>
              <a:t> script (</a:t>
            </a:r>
            <a:r>
              <a:rPr lang="en-US" dirty="0" err="1"/>
              <a:t>LW_Test.tcl</a:t>
            </a:r>
            <a:r>
              <a:rPr lang="en-US" dirty="0"/>
              <a:t>) to create parameter 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D7381B-593A-E64B-ABEE-7F47A52DF236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4891866" y="3429000"/>
            <a:ext cx="841667" cy="2774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272E0-D9F7-C342-924C-02A3AE028BB1}"/>
              </a:ext>
            </a:extLst>
          </p:cNvPr>
          <p:cNvSpPr/>
          <p:nvPr/>
        </p:nvSpPr>
        <p:spPr>
          <a:xfrm>
            <a:off x="8353168" y="1822021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geometry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6CA64-E3D0-9F4C-A7F0-EE35B73DFC9E}"/>
              </a:ext>
            </a:extLst>
          </p:cNvPr>
          <p:cNvSpPr/>
          <p:nvPr/>
        </p:nvSpPr>
        <p:spPr>
          <a:xfrm>
            <a:off x="5733533" y="3070654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Indicator file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001147-261D-BF44-9D43-43F7B079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" y="2012949"/>
            <a:ext cx="4875390" cy="33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48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1367-74E0-3340-8B62-8432BD8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Parse information form a .</a:t>
            </a:r>
            <a:r>
              <a:rPr lang="en-US" dirty="0" err="1"/>
              <a:t>tcl</a:t>
            </a:r>
            <a:r>
              <a:rPr lang="en-US" dirty="0"/>
              <a:t> script (</a:t>
            </a:r>
            <a:r>
              <a:rPr lang="en-US" dirty="0" err="1"/>
              <a:t>LW_Test.tcl</a:t>
            </a:r>
            <a:r>
              <a:rPr lang="en-US" dirty="0"/>
              <a:t>) to create parameter files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D7381B-593A-E64B-ABEE-7F47A52DF23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458593" y="4259113"/>
            <a:ext cx="3132572" cy="4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272E0-D9F7-C342-924C-02A3AE028BB1}"/>
              </a:ext>
            </a:extLst>
          </p:cNvPr>
          <p:cNvSpPr/>
          <p:nvPr/>
        </p:nvSpPr>
        <p:spPr>
          <a:xfrm>
            <a:off x="8353168" y="1822021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geometry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6CA64-E3D0-9F4C-A7F0-EE35B73DFC9E}"/>
              </a:ext>
            </a:extLst>
          </p:cNvPr>
          <p:cNvSpPr/>
          <p:nvPr/>
        </p:nvSpPr>
        <p:spPr>
          <a:xfrm>
            <a:off x="5733533" y="3070654"/>
            <a:ext cx="2421926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Indicator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2AC0D1-9242-E949-9CC6-320D197E3881}"/>
              </a:ext>
            </a:extLst>
          </p:cNvPr>
          <p:cNvSpPr/>
          <p:nvPr/>
        </p:nvSpPr>
        <p:spPr>
          <a:xfrm>
            <a:off x="7591165" y="4319288"/>
            <a:ext cx="2421926" cy="716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Permeability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78EA33-4B73-BD47-9865-366BADF7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6" y="1690688"/>
            <a:ext cx="4213517" cy="51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50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610</Words>
  <Application>Microsoft Macintosh PowerPoint</Application>
  <PresentationFormat>Widescreen</PresentationFormat>
  <Paragraphs>125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Office Theme</vt:lpstr>
      <vt:lpstr>Progress on building a neural-net ParFlow</vt:lpstr>
      <vt:lpstr>ParFlow-CLM</vt:lpstr>
      <vt:lpstr>Methods </vt:lpstr>
      <vt:lpstr>Motivation</vt:lpstr>
      <vt:lpstr>Start with Little Washita</vt:lpstr>
      <vt:lpstr>Just rainfall-recession first</vt:lpstr>
      <vt:lpstr>Parse information form a .tcl script (LW_Test.tcl) to create parameter files </vt:lpstr>
      <vt:lpstr>Parse information form a .tcl script (LW_Test.tcl) to create parameter files </vt:lpstr>
      <vt:lpstr>Parse information form a .tcl script (LW_Test.tcl) to create parameter files </vt:lpstr>
      <vt:lpstr>Parse information form a .tcl script (LW_Test.tcl) to create parameter files </vt:lpstr>
      <vt:lpstr>Parse information form a .tcl script (LW_Test.tcl) to create parameter files </vt:lpstr>
      <vt:lpstr>Parse information form a .tcl script (LW_Test.tcl) to create parameter files </vt:lpstr>
      <vt:lpstr>Parse information form a .tcl script (LW_Test.tcl) to create parameter files </vt:lpstr>
      <vt:lpstr>Parse information form a .tcl script (LW_Test.tcl) to create parameter files </vt:lpstr>
      <vt:lpstr>Parse information form a .tcl script (LW_Test.tcl) to create parameter files </vt:lpstr>
      <vt:lpstr>Parse information form a .tcl script to create .nc file</vt:lpstr>
      <vt:lpstr>Follow the model architecture from Rasp et al. </vt:lpstr>
      <vt:lpstr>Follow the model architecture from Rasp et al. </vt:lpstr>
      <vt:lpstr>Follow the model architecture from Rasp et al. </vt:lpstr>
      <vt:lpstr>LSTM</vt:lpstr>
      <vt:lpstr>Model comparison</vt:lpstr>
      <vt:lpstr>Model comparison</vt:lpstr>
      <vt:lpstr>LSTM - Results</vt:lpstr>
      <vt:lpstr>LSTM - Results</vt:lpstr>
      <vt:lpstr>LSTM - Results</vt:lpstr>
      <vt:lpstr>LSTM -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on building a neural-net ParFlow</dc:title>
  <dc:creator>Hoang</dc:creator>
  <cp:lastModifiedBy>Hoang Tran</cp:lastModifiedBy>
  <cp:revision>81</cp:revision>
  <dcterms:created xsi:type="dcterms:W3CDTF">2020-08-04T16:18:24Z</dcterms:created>
  <dcterms:modified xsi:type="dcterms:W3CDTF">2020-08-28T18:41:14Z</dcterms:modified>
</cp:coreProperties>
</file>